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2" r:id="rId2"/>
    <p:sldId id="257" r:id="rId3"/>
    <p:sldId id="281" r:id="rId4"/>
    <p:sldId id="282" r:id="rId5"/>
    <p:sldId id="283" r:id="rId6"/>
    <p:sldId id="280" r:id="rId7"/>
    <p:sldId id="284" r:id="rId8"/>
    <p:sldId id="297" r:id="rId9"/>
    <p:sldId id="285" r:id="rId10"/>
    <p:sldId id="258" r:id="rId11"/>
    <p:sldId id="286" r:id="rId12"/>
    <p:sldId id="259" r:id="rId13"/>
    <p:sldId id="287" r:id="rId14"/>
    <p:sldId id="288" r:id="rId15"/>
    <p:sldId id="289" r:id="rId16"/>
    <p:sldId id="262" r:id="rId17"/>
    <p:sldId id="298" r:id="rId18"/>
    <p:sldId id="290" r:id="rId19"/>
    <p:sldId id="291" r:id="rId20"/>
    <p:sldId id="29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9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592A5-04A7-472B-9543-50E3F723113B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76D33-3357-491E-9E00-059684634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6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6D33-3357-491E-9E00-0596846346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5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10 universities, 9 VET-providers, 4 enterprises, 2 skills councils, 9 employers’ associations, 3 employees associations, 1 chamber of commerce, 1 national sectoral agency, 1 </a:t>
            </a:r>
            <a:r>
              <a:rPr lang="en-US" dirty="0" err="1"/>
              <a:t>labour</a:t>
            </a:r>
            <a:r>
              <a:rPr lang="en-US" dirty="0"/>
              <a:t> market research institute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6D33-3357-491E-9E00-0596846346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0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5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08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60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13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10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1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0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60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0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12E6-555D-49A3-A93B-6ACFDDA346DD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4E01-8EA9-444E-935C-4BEC0C4B142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38600" y="6176963"/>
            <a:ext cx="4151851" cy="64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0429" y="2426124"/>
            <a:ext cx="3348421" cy="1811442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0383" y="4559299"/>
            <a:ext cx="2045564" cy="1160565"/>
          </a:xfrm>
          <a:prstGeom prst="rect">
            <a:avLst/>
          </a:prstGeom>
        </p:spPr>
      </p:pic>
      <p:pic>
        <p:nvPicPr>
          <p:cNvPr id="7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228" y="626582"/>
            <a:ext cx="4872309" cy="1085010"/>
          </a:xfrm>
          <a:prstGeom prst="rect">
            <a:avLst/>
          </a:prstGeom>
        </p:spPr>
      </p:pic>
      <p:sp>
        <p:nvSpPr>
          <p:cNvPr id="9" name="Freeform 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365" y="867266"/>
            <a:ext cx="6419654" cy="4852598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5000" b="1" i="1" dirty="0" smtClean="0">
                <a:solidFill>
                  <a:schemeClr val="bg1"/>
                </a:solidFill>
              </a:rPr>
              <a:t>Polish </a:t>
            </a:r>
            <a:r>
              <a:rPr lang="en-GB" sz="5000" b="1" i="1" dirty="0" err="1" smtClean="0">
                <a:solidFill>
                  <a:schemeClr val="bg1"/>
                </a:solidFill>
              </a:rPr>
              <a:t>Euroforum</a:t>
            </a:r>
            <a:r>
              <a:rPr lang="en-GB" sz="3600" b="1" i="1" dirty="0" smtClean="0">
                <a:solidFill>
                  <a:schemeClr val="bg1"/>
                </a:solidFill>
              </a:rPr>
              <a:t/>
            </a:r>
            <a:br>
              <a:rPr lang="en-GB" sz="3600" b="1" i="1" dirty="0" smtClean="0">
                <a:solidFill>
                  <a:schemeClr val="bg1"/>
                </a:solidFill>
              </a:rPr>
            </a:br>
            <a:r>
              <a:rPr lang="de-DE" sz="3200" b="1" dirty="0"/>
              <a:t/>
            </a:r>
            <a:br>
              <a:rPr lang="de-DE" sz="3200" b="1" dirty="0"/>
            </a:br>
            <a:r>
              <a:rPr lang="en-GB" sz="3200" b="1" i="1" dirty="0" smtClean="0">
                <a:solidFill>
                  <a:schemeClr val="bg1"/>
                </a:solidFill>
              </a:rPr>
              <a:t>2017/05/19 - Katowice</a:t>
            </a:r>
            <a:r>
              <a:rPr lang="en-GB" sz="5000" b="1" i="1" dirty="0">
                <a:solidFill>
                  <a:schemeClr val="bg1"/>
                </a:solidFill>
              </a:rPr>
              <a:t/>
            </a:r>
            <a:br>
              <a:rPr lang="en-GB" sz="5000" b="1" i="1" dirty="0">
                <a:solidFill>
                  <a:schemeClr val="bg1"/>
                </a:solidFill>
              </a:rPr>
            </a:br>
            <a:r>
              <a:rPr lang="en-GB" sz="5000" b="1" i="1" dirty="0" smtClean="0">
                <a:solidFill>
                  <a:schemeClr val="bg1"/>
                </a:solidFill>
              </a:rPr>
              <a:t/>
            </a:r>
            <a:br>
              <a:rPr lang="en-GB" sz="5000" b="1" i="1" dirty="0" smtClean="0">
                <a:solidFill>
                  <a:schemeClr val="bg1"/>
                </a:solidFill>
              </a:rPr>
            </a:br>
            <a:r>
              <a:rPr lang="en-GB" sz="5000" b="1" i="1" dirty="0" smtClean="0">
                <a:solidFill>
                  <a:schemeClr val="bg1"/>
                </a:solidFill>
              </a:rPr>
              <a:t>Presentation EU-Project</a:t>
            </a:r>
            <a:br>
              <a:rPr lang="en-GB" sz="5000" b="1" i="1" dirty="0" smtClean="0">
                <a:solidFill>
                  <a:schemeClr val="bg1"/>
                </a:solidFill>
              </a:rPr>
            </a:br>
            <a:r>
              <a:rPr lang="en-GB" sz="3200" b="1" i="1" dirty="0" smtClean="0">
                <a:solidFill>
                  <a:schemeClr val="bg1"/>
                </a:solidFill>
              </a:rPr>
              <a:t>Mapping </a:t>
            </a:r>
            <a:r>
              <a:rPr lang="en-GB" sz="3200" b="1" i="1" dirty="0">
                <a:solidFill>
                  <a:schemeClr val="bg1"/>
                </a:solidFill>
              </a:rPr>
              <a:t>skills needs and supply in the dairy </a:t>
            </a:r>
            <a:r>
              <a:rPr lang="en-GB" sz="3200" b="1" i="1" dirty="0" smtClean="0">
                <a:solidFill>
                  <a:schemeClr val="bg1"/>
                </a:solidFill>
              </a:rPr>
              <a:t>sector</a:t>
            </a:r>
            <a:r>
              <a:rPr lang="pl-PL" sz="3200" b="1" i="1" dirty="0" smtClean="0">
                <a:solidFill>
                  <a:schemeClr val="bg1"/>
                </a:solidFill>
              </a:rPr>
              <a:t/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/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5000" b="1" i="1" dirty="0" smtClean="0">
                <a:solidFill>
                  <a:schemeClr val="bg1"/>
                </a:solidFill>
              </a:rPr>
              <a:t>Prezentacja projektu UE</a:t>
            </a:r>
            <a:r>
              <a:rPr lang="pl-PL" sz="3200" b="1" i="1" dirty="0" smtClean="0">
                <a:solidFill>
                  <a:schemeClr val="bg1"/>
                </a:solidFill>
              </a:rPr>
              <a:t/>
            </a:r>
            <a:br>
              <a:rPr lang="pl-PL" sz="3200" b="1" i="1" dirty="0" smtClean="0">
                <a:solidFill>
                  <a:schemeClr val="bg1"/>
                </a:solidFill>
              </a:rPr>
            </a:br>
            <a:r>
              <a:rPr lang="pl-PL" sz="3200" b="1" i="1" dirty="0" smtClean="0">
                <a:solidFill>
                  <a:schemeClr val="bg1"/>
                </a:solidFill>
              </a:rPr>
              <a:t>Przyszłość kształcenia kadr dla europejskiego mleczarstwa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888075" y="6326368"/>
            <a:ext cx="717846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Zadanie  finansowane z Funduszu Promocji Mleka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6868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632" y="1089104"/>
            <a:ext cx="5126736" cy="452434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en-US" sz="3700" dirty="0"/>
              <a:t>AEDIL (Association of European Dairy Industry Learning) </a:t>
            </a:r>
            <a:r>
              <a:rPr lang="pl-PL" sz="3700" dirty="0" smtClean="0"/>
              <a:t/>
            </a:r>
            <a:br>
              <a:rPr lang="pl-PL" sz="3700" dirty="0" smtClean="0"/>
            </a:br>
            <a:r>
              <a:rPr lang="pl-PL" sz="3700" i="1" dirty="0" smtClean="0"/>
              <a:t>AEDIL (Europejskie </a:t>
            </a:r>
            <a:r>
              <a:rPr lang="pl-PL" sz="3600" i="1" dirty="0" smtClean="0"/>
              <a:t>Stowarzyszenie Kształcenia dla Potrzeb </a:t>
            </a:r>
            <a:r>
              <a:rPr lang="pl-PL" sz="3600" i="1" dirty="0"/>
              <a:t>Europejskiego </a:t>
            </a:r>
            <a:r>
              <a:rPr lang="pl-PL" sz="3600" i="1" dirty="0" smtClean="0"/>
              <a:t>Mleczarstwa</a:t>
            </a:r>
            <a:r>
              <a:rPr lang="pl-PL" sz="3600" dirty="0" smtClean="0"/>
              <a:t>)</a:t>
            </a:r>
            <a:endParaRPr lang="en-GB" sz="37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481588" y="2940676"/>
            <a:ext cx="5041767" cy="307912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European network of dairy stakeholders in 13 countries. 11 member-organizations undertake this project in the auspices of AEDIL with 40 participating bodies </a:t>
            </a:r>
            <a:endParaRPr lang="pl-PL" sz="2000" dirty="0" smtClean="0"/>
          </a:p>
          <a:p>
            <a:r>
              <a:rPr lang="pl-PL" sz="2000" i="1" dirty="0" smtClean="0"/>
              <a:t>Europejska sieć interesariuszy sektora mleczarskiego w 13 krajach. 11 organizacji członkowskich realizujących projekt pod auspicjami AEDIL z 40 organizacjami uczestniczącymi</a:t>
            </a:r>
            <a:endParaRPr lang="en-US" sz="2000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7494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842659" y="458821"/>
            <a:ext cx="10498984" cy="44453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project is composed of four major processes:</a:t>
            </a:r>
            <a:endParaRPr lang="pl-PL" dirty="0" smtClean="0"/>
          </a:p>
          <a:p>
            <a:r>
              <a:rPr lang="pl-PL" i="1" dirty="0" smtClean="0"/>
              <a:t>Projekt składa się z czterech głównych komponentów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development of a framework for research of skills needs and supply in the dairy sector; </a:t>
            </a:r>
            <a:endParaRPr lang="pl-PL" sz="2800" dirty="0" smtClean="0"/>
          </a:p>
          <a:p>
            <a:pPr lvl="1"/>
            <a:r>
              <a:rPr lang="pl-PL" sz="2800" i="1" dirty="0" smtClean="0"/>
              <a:t>opracowanie ram programowych w zakresie badań podaży i popytu umiejętności w sektorze mleczarskim;</a:t>
            </a:r>
            <a:endParaRPr lang="en-US" sz="2800" i="1" dirty="0" smtClean="0"/>
          </a:p>
          <a:p>
            <a:pPr lvl="1"/>
            <a:r>
              <a:rPr lang="en-US" sz="2800" dirty="0" smtClean="0"/>
              <a:t>research in 13 countries;</a:t>
            </a:r>
            <a:endParaRPr lang="pl-PL" sz="2800" dirty="0" smtClean="0"/>
          </a:p>
          <a:p>
            <a:pPr lvl="1"/>
            <a:r>
              <a:rPr lang="pl-PL" sz="2800" i="1" dirty="0" smtClean="0"/>
              <a:t>badania w 13 krajach;</a:t>
            </a:r>
            <a:endParaRPr lang="en-US" sz="2800" i="1" dirty="0" smtClean="0"/>
          </a:p>
          <a:p>
            <a:pPr lvl="1"/>
            <a:r>
              <a:rPr lang="en-US" sz="2800" dirty="0" smtClean="0"/>
              <a:t>analysis of the data collected and finally</a:t>
            </a:r>
            <a:endParaRPr lang="pl-PL" sz="2800" dirty="0" smtClean="0"/>
          </a:p>
          <a:p>
            <a:pPr lvl="1"/>
            <a:r>
              <a:rPr lang="pl-PL" sz="2800" i="1" dirty="0" smtClean="0"/>
              <a:t>analiza zebranych danych i </a:t>
            </a:r>
            <a:endParaRPr lang="en-US" sz="2800" i="1" dirty="0" smtClean="0"/>
          </a:p>
          <a:p>
            <a:pPr lvl="1"/>
            <a:r>
              <a:rPr lang="en-US" sz="2800" dirty="0" smtClean="0"/>
              <a:t>recommendations on how to close the gaps and even out mismatches found in the research</a:t>
            </a:r>
            <a:endParaRPr lang="pl-PL" sz="2800" dirty="0"/>
          </a:p>
          <a:p>
            <a:pPr lvl="1"/>
            <a:r>
              <a:rPr lang="pl-PL" sz="2800" i="1" dirty="0" smtClean="0"/>
              <a:t>rekomendacje jak zamknąć luki i wyrównać rozbieżności określone podczas badań</a:t>
            </a:r>
            <a:endParaRPr lang="en-GB" sz="2800" i="1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517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Expected </a:t>
            </a:r>
            <a:r>
              <a:rPr lang="en-GB" b="1" dirty="0" smtClean="0"/>
              <a:t>Impact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Oczekiwany wkład</a:t>
            </a:r>
            <a:endParaRPr lang="en-GB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2064823"/>
            <a:ext cx="5157787" cy="82391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Schools, colleges and </a:t>
            </a:r>
            <a:r>
              <a:rPr lang="en-US" sz="2800" dirty="0" smtClean="0"/>
              <a:t>universities</a:t>
            </a:r>
            <a:endParaRPr lang="pl-PL" sz="2800" dirty="0" smtClean="0"/>
          </a:p>
          <a:p>
            <a:r>
              <a:rPr lang="pl-PL" sz="2800" i="1" dirty="0" smtClean="0"/>
              <a:t>Szkoły, college i uniwersytety</a:t>
            </a:r>
            <a:r>
              <a:rPr lang="en-US" sz="2800" i="1" dirty="0" smtClean="0"/>
              <a:t> </a:t>
            </a:r>
            <a:endParaRPr lang="en-GB" sz="2800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3273168"/>
            <a:ext cx="10947799" cy="18241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better suited to upgrade and improve their curriculum and to create a more attractive and business-oriented dairy education that appeals to students and young </a:t>
            </a:r>
            <a:r>
              <a:rPr lang="en-US" dirty="0" smtClean="0"/>
              <a:t>workers</a:t>
            </a:r>
            <a:endParaRPr lang="pl-PL" dirty="0" smtClean="0"/>
          </a:p>
          <a:p>
            <a:r>
              <a:rPr lang="pl-PL" i="1" dirty="0" smtClean="0"/>
              <a:t>lepsze dopasowanie do nowoczesnych i udoskonalonych programów kształcenia oraz opracowanie bardziej atrakcyjnych i zorientowanych na biznes ofert kształcenia, które będą atrakcyjne dla studentów i młodych pracowników</a:t>
            </a:r>
            <a:endParaRPr lang="en-GB" i="1" dirty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4894" y="177949"/>
            <a:ext cx="3655135" cy="182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/>
          <p:nvPr/>
        </p:nvSpPr>
        <p:spPr>
          <a:xfrm>
            <a:off x="1479415" y="928807"/>
            <a:ext cx="92996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Furthermore, AEDIL will be a flagship of effective collaboration between the world of work, science and education for coherency between skills demands and skills supply</a:t>
            </a:r>
            <a:r>
              <a:rPr lang="en-US" sz="2800" b="1" dirty="0" smtClean="0"/>
              <a:t>.</a:t>
            </a:r>
            <a:endParaRPr lang="pl-PL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b="1" i="1" dirty="0" smtClean="0"/>
              <a:t>Ponadto, AEDIL będzie okrętem flagowym w zakresie skutecznej współpracy pomiędzy środowiskiem pracy, nauki i edukacji łączącym podaż i popyt na umiejętności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12977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 txBox="1">
            <a:spLocks/>
          </p:cNvSpPr>
          <p:nvPr/>
        </p:nvSpPr>
        <p:spPr>
          <a:xfrm>
            <a:off x="969507" y="486978"/>
            <a:ext cx="6248416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Dairy businesses and enterprises</a:t>
            </a: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Biznes i przedsiębiorstwa mleczarskie</a:t>
            </a:r>
            <a:r>
              <a:rPr lang="en-US" b="1" dirty="0" smtClean="0"/>
              <a:t> </a:t>
            </a:r>
            <a:endParaRPr lang="en-GB" b="1" dirty="0"/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969507" y="1680192"/>
            <a:ext cx="10353489" cy="19907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expected impact on is that they will know which educational institutions in Europe that educate graduates with the skills they need. This will enable a more flexible recruitment approach and a mobile workforce. </a:t>
            </a:r>
            <a:endParaRPr lang="pl-PL" dirty="0" smtClean="0"/>
          </a:p>
          <a:p>
            <a:pPr marL="0" indent="0">
              <a:buNone/>
            </a:pPr>
            <a:r>
              <a:rPr lang="pl-PL" sz="2400" i="1" dirty="0" smtClean="0"/>
              <a:t>Spodziewanym wkładem projektu jest to, że dowiemy się, które instytucje edukacyjne w Europie kształcą absolwentów zgodnie z potrzebami biznesu. Umożliwi to bardziej elastyczne podejście do rekrutacji i mobilność pracowników.</a:t>
            </a:r>
            <a:endParaRPr lang="en-GB" dirty="0" smtClean="0"/>
          </a:p>
          <a:p>
            <a:r>
              <a:rPr lang="en-US" dirty="0" smtClean="0"/>
              <a:t>A long-term benefit is that the industry will have a sufficient workforce with the right competences. </a:t>
            </a:r>
            <a:endParaRPr lang="pl-PL" i="1" dirty="0"/>
          </a:p>
          <a:p>
            <a:r>
              <a:rPr lang="pl-PL" sz="2400" i="1" dirty="0" smtClean="0"/>
              <a:t>Korzyścią długoterminową jest to, że przemysł będzie dysponował wystarczającą liczbą pracowników o wymaganych kompetencjach.</a:t>
            </a:r>
          </a:p>
        </p:txBody>
      </p:sp>
    </p:spTree>
    <p:extLst>
      <p:ext uri="{BB962C8B-B14F-4D97-AF65-F5344CB8AC3E}">
        <p14:creationId xmlns:p14="http://schemas.microsoft.com/office/powerpoint/2010/main" val="22850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>
            <a:off x="1129583" y="1022392"/>
            <a:ext cx="99368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The project will deliver forecasts on skills needs and trends five years ahead and a collection of Best Practices on Work Based Learning from the dairy industry. </a:t>
            </a:r>
            <a:endParaRPr lang="pl-PL" sz="2800" b="1" dirty="0" smtClean="0"/>
          </a:p>
          <a:p>
            <a:endParaRPr lang="pl-PL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800" b="1" i="1" dirty="0" smtClean="0"/>
              <a:t>Efektem projektu będzie określenie prognoz na temat wymaganych umiejętności  i trendów na nadchodzące pięć lat, </a:t>
            </a:r>
            <a:br>
              <a:rPr lang="pl-PL" sz="2800" b="1" i="1" dirty="0" smtClean="0"/>
            </a:br>
            <a:r>
              <a:rPr lang="pl-PL" sz="2800" b="1" i="1" dirty="0" smtClean="0"/>
              <a:t>a także zebranie najlepszych praktyk w zakresie uczenia się przez całe życie w przemyśle mleczarskim.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8617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030" y="2291201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</a:rPr>
              <a:t>The project will develop a framework for identification, analysis and forecasts of skills needs within the dairy </a:t>
            </a:r>
            <a:r>
              <a:rPr lang="en-GB" sz="3200" b="1" dirty="0" smtClean="0">
                <a:latin typeface="+mn-lt"/>
              </a:rPr>
              <a:t>sector</a:t>
            </a:r>
            <a:r>
              <a:rPr lang="pl-PL" sz="3200" b="1" dirty="0" smtClean="0">
                <a:latin typeface="+mn-lt"/>
              </a:rPr>
              <a:t/>
            </a:r>
            <a:br>
              <a:rPr lang="pl-PL" sz="3200" b="1" dirty="0" smtClean="0">
                <a:latin typeface="+mn-lt"/>
              </a:rPr>
            </a:b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r>
              <a:rPr lang="pl-PL" sz="3200" b="1" i="1" dirty="0" smtClean="0">
                <a:latin typeface="+mn-lt"/>
              </a:rPr>
              <a:t>Projekt rozwinie ramowy program w zakresie identyfikacji, analizy i przewidywania zapotrzebowania na umiejętności </a:t>
            </a:r>
            <a:br>
              <a:rPr lang="pl-PL" sz="3200" b="1" i="1" dirty="0" smtClean="0">
                <a:latin typeface="+mn-lt"/>
              </a:rPr>
            </a:br>
            <a:r>
              <a:rPr lang="pl-PL" sz="3200" b="1" i="1" dirty="0" smtClean="0">
                <a:latin typeface="+mn-lt"/>
              </a:rPr>
              <a:t>w sektorze mleczarskim</a:t>
            </a:r>
            <a:endParaRPr lang="en-GB" sz="32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84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What is different about this approach is that insiders of the dairy sector will develop the tool and </a:t>
            </a:r>
            <a:r>
              <a:rPr lang="en-GB" b="1" dirty="0" err="1"/>
              <a:t>analyze</a:t>
            </a:r>
            <a:r>
              <a:rPr lang="en-GB" b="1" dirty="0"/>
              <a:t> the findings, classifying the research in areas relevant to the labour market, VET-providers and dairy education. </a:t>
            </a:r>
            <a:endParaRPr lang="pl-PL" b="1" dirty="0" smtClean="0"/>
          </a:p>
          <a:p>
            <a:r>
              <a:rPr lang="pl-PL" b="1" i="1" dirty="0" smtClean="0"/>
              <a:t>Podejście to wyróżnia się tym, że osoby znające sektor mleczarski opracują narzędzie i przeanalizują wyniki, klasyfikując badania </a:t>
            </a:r>
            <a:br>
              <a:rPr lang="pl-PL" b="1" i="1" dirty="0" smtClean="0"/>
            </a:br>
            <a:r>
              <a:rPr lang="pl-PL" b="1" i="1" dirty="0" smtClean="0"/>
              <a:t>w obszarach związanych z rynkiem pracy, dostawcami kształcenia </a:t>
            </a:r>
            <a:br>
              <a:rPr lang="pl-PL" b="1" i="1" dirty="0" smtClean="0"/>
            </a:br>
            <a:r>
              <a:rPr lang="pl-PL" b="1" i="1" dirty="0" smtClean="0"/>
              <a:t>i szkolenia zawodowego oraz edukacją dla mleczarstwa.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656428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67559" y="1825625"/>
            <a:ext cx="10786241" cy="278528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The analysis will include at least, but not exhaustively, these sub-groups: </a:t>
            </a:r>
            <a:endParaRPr lang="pl-PL" b="1" dirty="0" smtClean="0"/>
          </a:p>
          <a:p>
            <a:r>
              <a:rPr lang="pl-PL" b="1" i="1" dirty="0" smtClean="0"/>
              <a:t>Analiza to obejmuje co najmniej, ale nie wyczerpująco, następujące podgrupy:</a:t>
            </a:r>
            <a:endParaRPr lang="en-GB" b="1" i="1" dirty="0" smtClean="0"/>
          </a:p>
          <a:p>
            <a:pPr lvl="1"/>
            <a:r>
              <a:rPr lang="en-GB" sz="2800" b="1" dirty="0" smtClean="0"/>
              <a:t>Skills demands</a:t>
            </a:r>
            <a:r>
              <a:rPr lang="pl-PL" sz="2800" b="1" dirty="0" smtClean="0"/>
              <a:t> / </a:t>
            </a:r>
            <a:r>
              <a:rPr lang="pl-PL" sz="2800" b="1" i="1" dirty="0" smtClean="0"/>
              <a:t>popyt na umiejętności</a:t>
            </a:r>
            <a:endParaRPr lang="en-GB" sz="2800" b="1" i="1" dirty="0" smtClean="0"/>
          </a:p>
          <a:p>
            <a:pPr lvl="1"/>
            <a:r>
              <a:rPr lang="en-GB" sz="2800" b="1" dirty="0" smtClean="0"/>
              <a:t>Labour and skills supply</a:t>
            </a:r>
            <a:r>
              <a:rPr lang="pl-PL" sz="2800" b="1" dirty="0" smtClean="0"/>
              <a:t> / </a:t>
            </a:r>
            <a:r>
              <a:rPr lang="pl-PL" sz="2800" b="1" i="1" dirty="0" smtClean="0"/>
              <a:t>podaż pracy i umiejętności</a:t>
            </a:r>
            <a:endParaRPr lang="en-GB" sz="2800" b="1" dirty="0" smtClean="0"/>
          </a:p>
          <a:p>
            <a:pPr lvl="1"/>
            <a:r>
              <a:rPr lang="en-GB" sz="2800" b="1" dirty="0" smtClean="0"/>
              <a:t>Skills mismatches</a:t>
            </a:r>
            <a:r>
              <a:rPr lang="pl-PL" sz="2800" b="1" dirty="0" smtClean="0"/>
              <a:t> / </a:t>
            </a:r>
            <a:r>
              <a:rPr lang="pl-PL" sz="2800" b="1" i="1" dirty="0" smtClean="0"/>
              <a:t>niedopasowanie umiejętności</a:t>
            </a:r>
            <a:endParaRPr lang="en-GB" sz="2800" b="1" i="1" dirty="0" smtClean="0"/>
          </a:p>
          <a:p>
            <a:pPr lvl="1"/>
            <a:r>
              <a:rPr lang="en-GB" sz="2800" b="1" dirty="0" smtClean="0"/>
              <a:t>Emerging and future skills needs</a:t>
            </a:r>
            <a:r>
              <a:rPr lang="pl-PL" sz="2800" b="1" dirty="0" smtClean="0"/>
              <a:t> / </a:t>
            </a:r>
            <a:r>
              <a:rPr lang="pl-PL" sz="2800" b="1" i="1" dirty="0" smtClean="0"/>
              <a:t>nowe i przyszłe wymagane umiejętności</a:t>
            </a:r>
            <a:endParaRPr lang="en-GB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5624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21405"/>
            <a:ext cx="11042515" cy="48053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A special focus will be on needs for green skills and for digital skills. Moreover, AEDIL will divide the research and analysis in three areas of specialization within the dairy sector:</a:t>
            </a:r>
          </a:p>
          <a:p>
            <a:pPr marL="0" indent="0">
              <a:buNone/>
            </a:pPr>
            <a:r>
              <a:rPr lang="pl-PL" sz="2400" b="1" i="1" dirty="0" smtClean="0"/>
              <a:t>Szczególny nacisk zostanie położony na wykształcenie tzw. umiejętności zielonych i cyfrowych. Ponadto, AEDIL podzieli badania i analizy na trzy obszary specjalistyczne:</a:t>
            </a:r>
            <a:endParaRPr lang="en-GB" sz="2400" b="1" i="1" dirty="0" smtClean="0"/>
          </a:p>
          <a:p>
            <a:pPr lvl="1"/>
            <a:r>
              <a:rPr lang="en-GB" sz="2800" b="1" dirty="0" smtClean="0"/>
              <a:t>Dairy Science and Technology</a:t>
            </a:r>
            <a:r>
              <a:rPr lang="pl-PL" sz="2800" b="1" dirty="0" smtClean="0"/>
              <a:t> / </a:t>
            </a:r>
            <a:r>
              <a:rPr lang="pl-PL" b="1" i="1" dirty="0" smtClean="0"/>
              <a:t>Technologia mleczarska</a:t>
            </a:r>
            <a:endParaRPr lang="en-GB" b="1" i="1" dirty="0" smtClean="0"/>
          </a:p>
          <a:p>
            <a:pPr lvl="1"/>
            <a:r>
              <a:rPr lang="en-GB" sz="2800" b="1" dirty="0" smtClean="0"/>
              <a:t>Dairy processing</a:t>
            </a:r>
            <a:r>
              <a:rPr lang="pl-PL" sz="2800" b="1" dirty="0" smtClean="0"/>
              <a:t> </a:t>
            </a:r>
            <a:r>
              <a:rPr lang="pl-PL" sz="2800" b="1" smtClean="0"/>
              <a:t>/ </a:t>
            </a:r>
            <a:r>
              <a:rPr lang="pl-PL" b="1" i="1" smtClean="0"/>
              <a:t> </a:t>
            </a:r>
            <a:r>
              <a:rPr lang="pl-PL" b="1" i="1" smtClean="0"/>
              <a:t>Technika</a:t>
            </a:r>
            <a:r>
              <a:rPr lang="pl-PL" b="1" i="1" smtClean="0"/>
              <a:t> </a:t>
            </a:r>
            <a:r>
              <a:rPr lang="pl-PL" b="1" i="1" dirty="0" smtClean="0"/>
              <a:t>w przetwórstwie mleka</a:t>
            </a:r>
            <a:endParaRPr lang="en-GB" sz="2800" b="1" dirty="0" smtClean="0"/>
          </a:p>
          <a:p>
            <a:pPr lvl="1"/>
            <a:r>
              <a:rPr lang="en-GB" sz="2800" b="1" dirty="0" smtClean="0"/>
              <a:t>Dairy Packaging and Environment</a:t>
            </a:r>
            <a:r>
              <a:rPr lang="pl-PL" sz="2800" b="1" dirty="0" smtClean="0"/>
              <a:t> / </a:t>
            </a:r>
            <a:r>
              <a:rPr lang="pl-PL" b="1" i="1" dirty="0" smtClean="0"/>
              <a:t>Opakowalnictwo produktów mleczarskich i środowisko</a:t>
            </a:r>
            <a:endParaRPr lang="en-GB" sz="2800" b="1" dirty="0" smtClean="0"/>
          </a:p>
          <a:p>
            <a:pPr marL="457200" lvl="1" indent="0">
              <a:buNone/>
            </a:pP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7540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European Dairy </a:t>
            </a:r>
            <a:r>
              <a:rPr lang="en-US" dirty="0" smtClean="0"/>
              <a:t>Sector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Europejski Sektor Mleczarski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3578"/>
            <a:ext cx="9900904" cy="271881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Rapid change towards more concentrated and </a:t>
            </a:r>
            <a:r>
              <a:rPr lang="en-US" b="1" dirty="0" smtClean="0"/>
              <a:t>specialized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production </a:t>
            </a:r>
            <a:r>
              <a:rPr lang="en-US" b="1" dirty="0"/>
              <a:t>and the global demands for </a:t>
            </a:r>
            <a:r>
              <a:rPr lang="en-US" b="1" dirty="0" smtClean="0"/>
              <a:t>dairy </a:t>
            </a:r>
            <a:r>
              <a:rPr lang="en-US" b="1" dirty="0"/>
              <a:t>products are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growing</a:t>
            </a:r>
            <a:r>
              <a:rPr lang="en-US" b="1" dirty="0"/>
              <a:t>. </a:t>
            </a:r>
            <a:endParaRPr lang="pl-PL" b="1" dirty="0" smtClean="0"/>
          </a:p>
          <a:p>
            <a:r>
              <a:rPr lang="pl-PL" b="1" dirty="0" smtClean="0"/>
              <a:t>Gwałtowne zmiany związane ze zwiększoną koncentracją </a:t>
            </a:r>
            <a:br>
              <a:rPr lang="pl-PL" b="1" dirty="0" smtClean="0"/>
            </a:br>
            <a:r>
              <a:rPr lang="pl-PL" b="1" dirty="0" smtClean="0"/>
              <a:t>i specjalizacją produkcji oraz rosnące globalne zapotrzebowanie na produkty mleczne </a:t>
            </a: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0463" y="365125"/>
            <a:ext cx="28479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64061" y="1452804"/>
            <a:ext cx="85117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Report by November 2019 but full updates on the AEDIL websites, blogs and communication on social media</a:t>
            </a:r>
            <a:r>
              <a:rPr lang="en-GB" sz="2800" b="1" dirty="0" smtClean="0"/>
              <a:t>.</a:t>
            </a:r>
            <a:endParaRPr lang="pl-PL" sz="2800" b="1" dirty="0" smtClean="0"/>
          </a:p>
          <a:p>
            <a:endParaRPr lang="pl-PL" sz="2800" b="1" dirty="0" smtClean="0"/>
          </a:p>
          <a:p>
            <a:r>
              <a:rPr lang="pl-PL" sz="2800" b="1" i="1" dirty="0" smtClean="0"/>
              <a:t>Raport – listopad 2019, ale pełna aktualizacja strony internetowej AEDIL, blogów i komunikacja w mediach społecznościowych.</a:t>
            </a:r>
            <a:endParaRPr lang="pl-PL" sz="2800" b="1" i="1" dirty="0"/>
          </a:p>
          <a:p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60971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en-GB" dirty="0"/>
              <a:t>Overall project </a:t>
            </a:r>
            <a:r>
              <a:rPr lang="en-GB" dirty="0" smtClean="0"/>
              <a:t>management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Ogólne zarządzanie projektem</a:t>
            </a:r>
            <a:endParaRPr lang="en-GB" dirty="0"/>
          </a:p>
        </p:txBody>
      </p:sp>
      <p:pic>
        <p:nvPicPr>
          <p:cNvPr id="4" name="Bille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4433"/>
            <a:ext cx="12460692" cy="597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8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>
          <a:xfrm>
            <a:off x="1046321" y="705628"/>
            <a:ext cx="10350230" cy="49893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This situation matched with an education supply that is not fully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   geared to provide the skills needed by the </a:t>
            </a:r>
            <a:r>
              <a:rPr lang="en-GB" b="1" dirty="0" smtClean="0"/>
              <a:t>labour</a:t>
            </a:r>
            <a:r>
              <a:rPr lang="en-US" b="1" dirty="0" smtClean="0"/>
              <a:t> market, display </a:t>
            </a:r>
            <a:r>
              <a:rPr lang="en-US" b="1" dirty="0"/>
              <a:t>a </a:t>
            </a:r>
            <a:endParaRPr lang="en-US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   strong </a:t>
            </a:r>
            <a:r>
              <a:rPr lang="en-US" b="1" dirty="0"/>
              <a:t>need for comprehensive knowledge on skills demands and </a:t>
            </a:r>
            <a:endParaRPr lang="en-US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 </a:t>
            </a:r>
            <a:r>
              <a:rPr lang="en-US" b="1" dirty="0" smtClean="0"/>
              <a:t>  skills </a:t>
            </a:r>
            <a:r>
              <a:rPr lang="en-US" b="1" dirty="0"/>
              <a:t>supply within the European dairy sector.</a:t>
            </a: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endParaRPr lang="de-DE" b="1" dirty="0"/>
          </a:p>
          <a:p>
            <a:pPr marL="0" indent="0">
              <a:buNone/>
            </a:pPr>
            <a:r>
              <a:rPr lang="pl-PL" b="1" i="1" dirty="0" smtClean="0"/>
              <a:t>Obecna oferta edukacyjna, która nie jest w pełni ukierunkowana na zapewnienie umiejętności wymaganych przez rynek pracy, niesie silną potrzebę uzyskania kompleksowej wiedzy na temat pożądanych umiejętności i oferowanych umiejętności w europejskim sektorze mleczarskim.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7784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902811" y="1100413"/>
            <a:ext cx="1092022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/>
              <a:t>The overall objective of this project is a competitive European </a:t>
            </a:r>
            <a:r>
              <a:rPr lang="en-US" sz="2800" b="1" dirty="0" smtClean="0"/>
              <a:t>dairy</a:t>
            </a:r>
          </a:p>
          <a:p>
            <a:pPr algn="just"/>
            <a:r>
              <a:rPr lang="en-US" sz="2800" b="1" dirty="0" smtClean="0"/>
              <a:t>      </a:t>
            </a:r>
            <a:r>
              <a:rPr lang="en-US" sz="2800" b="1" dirty="0"/>
              <a:t>sector where the industry and education sector collaborate to meet </a:t>
            </a:r>
            <a:endParaRPr lang="en-US" sz="2800" b="1" dirty="0" smtClean="0"/>
          </a:p>
          <a:p>
            <a:pPr algn="just"/>
            <a:r>
              <a:rPr lang="en-US" sz="2800" b="1" dirty="0"/>
              <a:t> </a:t>
            </a:r>
            <a:r>
              <a:rPr lang="en-US" sz="2800" b="1" dirty="0" smtClean="0"/>
              <a:t>     changing </a:t>
            </a:r>
            <a:r>
              <a:rPr lang="en-US" sz="2800" b="1" dirty="0"/>
              <a:t>demands and trends. </a:t>
            </a:r>
            <a:endParaRPr lang="pl-PL" sz="2800" b="1" dirty="0" smtClean="0"/>
          </a:p>
          <a:p>
            <a:pPr algn="just"/>
            <a:endParaRPr lang="pl-PL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b="1" i="1" dirty="0" smtClean="0"/>
              <a:t>Ogólnym celem projektu jest zapewnienie konkurencyjności europejskiego mleczarstwa, w którym sektor przemysłowy i sektor edukacyjny współpracują w celu sprostania wymaganiom wobec zmieniającego się popytu i trendów</a:t>
            </a:r>
            <a:r>
              <a:rPr lang="pl-PL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73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661447" y="942892"/>
            <a:ext cx="115305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The </a:t>
            </a:r>
            <a:r>
              <a:rPr lang="en-US" sz="2800" b="1" dirty="0"/>
              <a:t>immediate objective is to provide the sector with consolidated recommendations on training provision to meet the skills required </a:t>
            </a:r>
            <a:endParaRPr lang="en-US" sz="28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by </a:t>
            </a:r>
            <a:r>
              <a:rPr lang="en-US" sz="2800" b="1" dirty="0"/>
              <a:t>the </a:t>
            </a:r>
            <a:r>
              <a:rPr lang="en-US" sz="2800" b="1" dirty="0" err="1"/>
              <a:t>labour</a:t>
            </a:r>
            <a:r>
              <a:rPr lang="en-US" sz="2800" b="1" dirty="0"/>
              <a:t> market. </a:t>
            </a:r>
            <a:endParaRPr lang="pl-PL" sz="2800" b="1" dirty="0" smtClean="0"/>
          </a:p>
          <a:p>
            <a:endParaRPr lang="pl-PL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b="1" i="1" dirty="0" smtClean="0"/>
              <a:t>Bezpośrednim celem jest zapewnienie jednolitych rekomendacji dotyczących kształcenia w celu spełnienia wymagań rynku pracy</a:t>
            </a:r>
            <a:r>
              <a:rPr lang="pl-PL" dirty="0"/>
              <a:t>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842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52450" y="382133"/>
            <a:ext cx="10515600" cy="1325563"/>
          </a:xfrm>
        </p:spPr>
        <p:txBody>
          <a:bodyPr/>
          <a:lstStyle/>
          <a:p>
            <a:r>
              <a:rPr lang="en-GB" b="1" dirty="0"/>
              <a:t>The </a:t>
            </a:r>
            <a:r>
              <a:rPr lang="en-GB" b="1" dirty="0" smtClean="0"/>
              <a:t>Team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Zespół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71029" y="1953758"/>
            <a:ext cx="10333999" cy="4040642"/>
          </a:xfrm>
        </p:spPr>
        <p:txBody>
          <a:bodyPr>
            <a:noAutofit/>
          </a:bodyPr>
          <a:lstStyle/>
          <a:p>
            <a:r>
              <a:rPr lang="en-GB" sz="2400" b="1" dirty="0"/>
              <a:t>Main Composition</a:t>
            </a:r>
            <a:r>
              <a:rPr lang="en-GB" sz="2400" b="1" dirty="0" smtClean="0"/>
              <a:t>:</a:t>
            </a:r>
            <a:endParaRPr lang="pl-PL" sz="2400" b="1" dirty="0" smtClean="0"/>
          </a:p>
          <a:p>
            <a:r>
              <a:rPr lang="pl-PL" sz="2400" b="1" i="1" dirty="0" smtClean="0"/>
              <a:t>Główny skład:</a:t>
            </a:r>
            <a:endParaRPr lang="en-GB" sz="2400" b="1" i="1" dirty="0" smtClean="0"/>
          </a:p>
          <a:p>
            <a:endParaRPr lang="en-GB" sz="2400" b="1" dirty="0"/>
          </a:p>
          <a:p>
            <a:pPr lvl="1"/>
            <a:r>
              <a:rPr lang="en-GB" b="1" dirty="0"/>
              <a:t>2 </a:t>
            </a:r>
            <a:r>
              <a:rPr lang="en-GB" b="1" dirty="0" smtClean="0"/>
              <a:t>universities</a:t>
            </a:r>
            <a:r>
              <a:rPr lang="pl-PL" b="1" dirty="0" smtClean="0"/>
              <a:t> / </a:t>
            </a:r>
            <a:r>
              <a:rPr lang="pl-PL" b="1" i="1" dirty="0" smtClean="0"/>
              <a:t>2 uniwersytety</a:t>
            </a:r>
            <a:endParaRPr lang="en-GB" b="1" i="1" dirty="0"/>
          </a:p>
          <a:p>
            <a:pPr lvl="1"/>
            <a:r>
              <a:rPr lang="en-GB" b="1" dirty="0"/>
              <a:t>1 </a:t>
            </a:r>
            <a:r>
              <a:rPr lang="en-GB" b="1" dirty="0" smtClean="0"/>
              <a:t>VET-provider</a:t>
            </a:r>
            <a:r>
              <a:rPr lang="pl-PL" b="1" dirty="0" smtClean="0"/>
              <a:t> </a:t>
            </a:r>
            <a:endParaRPr lang="en-GB" b="1" dirty="0"/>
          </a:p>
          <a:p>
            <a:pPr lvl="1"/>
            <a:r>
              <a:rPr lang="en-GB" b="1" dirty="0"/>
              <a:t>2 skills </a:t>
            </a:r>
            <a:r>
              <a:rPr lang="en-GB" b="1" dirty="0" smtClean="0"/>
              <a:t>councils</a:t>
            </a:r>
            <a:r>
              <a:rPr lang="pl-PL" b="1" dirty="0" smtClean="0"/>
              <a:t> / </a:t>
            </a:r>
            <a:r>
              <a:rPr lang="pl-PL" b="1" i="1" dirty="0" smtClean="0"/>
              <a:t>2 rady sektorowe ds. umiejętności</a:t>
            </a:r>
            <a:endParaRPr lang="en-GB" b="1" i="1" dirty="0"/>
          </a:p>
          <a:p>
            <a:pPr lvl="1"/>
            <a:r>
              <a:rPr lang="en-GB" b="1" dirty="0"/>
              <a:t>2 associations of </a:t>
            </a:r>
            <a:r>
              <a:rPr lang="en-GB" b="1" dirty="0" smtClean="0"/>
              <a:t>employers</a:t>
            </a:r>
            <a:r>
              <a:rPr lang="pl-PL" b="1" dirty="0" smtClean="0"/>
              <a:t> / </a:t>
            </a:r>
            <a:r>
              <a:rPr lang="pl-PL" b="1" i="1" dirty="0" smtClean="0"/>
              <a:t>2 stowarzyszenia pracodawców</a:t>
            </a:r>
            <a:endParaRPr lang="en-GB" b="1" i="1" dirty="0"/>
          </a:p>
          <a:p>
            <a:pPr lvl="1"/>
            <a:r>
              <a:rPr lang="en-GB" b="1" dirty="0"/>
              <a:t>3 associations of employees and 1 large </a:t>
            </a:r>
            <a:r>
              <a:rPr lang="en-GB" b="1" dirty="0" smtClean="0"/>
              <a:t>enterprise</a:t>
            </a:r>
            <a:r>
              <a:rPr lang="pl-PL" b="1" dirty="0"/>
              <a:t> </a:t>
            </a:r>
            <a:r>
              <a:rPr lang="pl-PL" b="1" dirty="0" smtClean="0"/>
              <a:t>/ </a:t>
            </a:r>
            <a:r>
              <a:rPr lang="pl-PL" b="1" i="1" dirty="0" smtClean="0"/>
              <a:t>3 stowarzyszenia pracowników i 1 duże przedsiębiorstwo</a:t>
            </a:r>
            <a:endParaRPr lang="en-GB" b="1" i="1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8799" y="763133"/>
            <a:ext cx="3175001" cy="238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>
          <a:xfrm>
            <a:off x="819807" y="1839321"/>
            <a:ext cx="9870890" cy="19447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The management of this project is the Danish Dairy Managers Association (FMF) Manager together with AEDIL (Association for European Dairy Industry Learning) Steering Committee, which is composed of</a:t>
            </a:r>
            <a:r>
              <a:rPr lang="en-GB" b="1" dirty="0" smtClean="0"/>
              <a:t>:</a:t>
            </a:r>
            <a:endParaRPr lang="pl-PL" b="1" dirty="0" smtClean="0"/>
          </a:p>
          <a:p>
            <a:r>
              <a:rPr lang="pl-PL" b="1" i="1" dirty="0" smtClean="0"/>
              <a:t>Projektem zarządza Duńskie Stowarzyszenie Menedżerów Mleczarstwa (FMF) wspólnie z AEDIL (Stowarzyszenie dla Potrzeb Kształcenia Europejskiego Mleczarstwa),</a:t>
            </a:r>
          </a:p>
          <a:p>
            <a:pPr marL="0" indent="0">
              <a:buNone/>
            </a:pPr>
            <a:r>
              <a:rPr lang="pl-PL" b="1" i="1" dirty="0" smtClean="0"/>
              <a:t>Komitet Sterujący tworzą:</a:t>
            </a:r>
            <a:endParaRPr lang="en-GB" b="1" i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545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96503" y="1678740"/>
            <a:ext cx="98152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 smtClean="0"/>
              <a:t>* </a:t>
            </a:r>
            <a:r>
              <a:rPr lang="en-GB" sz="2800" b="1" dirty="0" err="1" smtClean="0"/>
              <a:t>Uludag</a:t>
            </a:r>
            <a:r>
              <a:rPr lang="en-GB" sz="2800" b="1" dirty="0" smtClean="0"/>
              <a:t> </a:t>
            </a:r>
            <a:r>
              <a:rPr lang="en-GB" sz="2800" b="1" dirty="0"/>
              <a:t>University (Turkey)</a:t>
            </a:r>
          </a:p>
          <a:p>
            <a:pPr lvl="1"/>
            <a:r>
              <a:rPr lang="en-GB" sz="2800" b="1" dirty="0" smtClean="0"/>
              <a:t>* ZDM </a:t>
            </a:r>
            <a:r>
              <a:rPr lang="en-GB" sz="2800" b="1" dirty="0"/>
              <a:t>(Association of the German Dairy Industry)</a:t>
            </a:r>
          </a:p>
          <a:p>
            <a:pPr lvl="1"/>
            <a:r>
              <a:rPr lang="en-GB" sz="2800" b="1" dirty="0" smtClean="0"/>
              <a:t>* </a:t>
            </a:r>
            <a:r>
              <a:rPr lang="en-GB" sz="2800" b="1" dirty="0" err="1" smtClean="0"/>
              <a:t>Arla</a:t>
            </a:r>
            <a:r>
              <a:rPr lang="en-GB" sz="2800" b="1" dirty="0" smtClean="0"/>
              <a:t> </a:t>
            </a:r>
            <a:r>
              <a:rPr lang="en-GB" sz="2800" b="1" dirty="0"/>
              <a:t>Foods (Global dairy Company)</a:t>
            </a:r>
          </a:p>
          <a:p>
            <a:pPr lvl="1"/>
            <a:r>
              <a:rPr lang="en-GB" sz="2800" b="1" dirty="0" smtClean="0"/>
              <a:t>* AFDIL </a:t>
            </a:r>
            <a:r>
              <a:rPr lang="en-GB" sz="2800" b="1" dirty="0"/>
              <a:t>(French Association of Graduates from Dairy Schools)</a:t>
            </a:r>
          </a:p>
          <a:p>
            <a:pPr lvl="1"/>
            <a:r>
              <a:rPr lang="en-GB" sz="2800" b="1" dirty="0" smtClean="0"/>
              <a:t>* FMF </a:t>
            </a:r>
            <a:r>
              <a:rPr lang="en-GB" sz="2800" b="1" dirty="0"/>
              <a:t>(Danish Dairy Managers Association)</a:t>
            </a:r>
          </a:p>
        </p:txBody>
      </p:sp>
    </p:spTree>
    <p:extLst>
      <p:ext uri="{BB962C8B-B14F-4D97-AF65-F5344CB8AC3E}">
        <p14:creationId xmlns:p14="http://schemas.microsoft.com/office/powerpoint/2010/main" val="664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864653" y="2152369"/>
            <a:ext cx="110374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/>
              <a:t>These together bring in another 40 participating </a:t>
            </a:r>
            <a:r>
              <a:rPr lang="en-GB" sz="2800" b="1" dirty="0" smtClean="0"/>
              <a:t>bodies</a:t>
            </a:r>
            <a:endParaRPr lang="pl-PL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i="1" dirty="0" smtClean="0"/>
              <a:t>Razem daje to 40 uczestników</a:t>
            </a:r>
            <a:endParaRPr lang="en-GB" sz="2800" b="1" i="1" dirty="0" smtClean="0"/>
          </a:p>
          <a:p>
            <a:endParaRPr lang="en-GB" sz="2800" b="1" dirty="0" smtClean="0"/>
          </a:p>
          <a:p>
            <a:r>
              <a:rPr lang="en-GB" sz="2800" b="1" dirty="0" smtClean="0"/>
              <a:t>    (</a:t>
            </a:r>
            <a:r>
              <a:rPr lang="en-GB" sz="2800" b="1" dirty="0"/>
              <a:t>10 universities, 9 VET-providers, 4 enterprises, 2 skills councils, </a:t>
            </a:r>
            <a:endParaRPr lang="en-GB" sz="2800" b="1" dirty="0" smtClean="0"/>
          </a:p>
          <a:p>
            <a:r>
              <a:rPr lang="en-GB" sz="2800" b="1" dirty="0" smtClean="0"/>
              <a:t>    9 </a:t>
            </a:r>
            <a:r>
              <a:rPr lang="en-GB" sz="2800" b="1" dirty="0"/>
              <a:t>employers’ associations, 3 employees associations, 1 chamber </a:t>
            </a:r>
            <a:r>
              <a:rPr lang="en-GB" sz="2800" b="1" dirty="0" smtClean="0"/>
              <a:t>of</a:t>
            </a:r>
          </a:p>
          <a:p>
            <a:r>
              <a:rPr lang="en-GB" sz="2800" b="1" dirty="0" smtClean="0"/>
              <a:t>    commerce</a:t>
            </a:r>
            <a:r>
              <a:rPr lang="en-GB" sz="2800" b="1" dirty="0"/>
              <a:t>, 1 national sectoral agency, 1 labour market research </a:t>
            </a:r>
            <a:r>
              <a:rPr lang="en-GB" sz="2800" b="1" dirty="0" smtClean="0"/>
              <a:t> </a:t>
            </a:r>
          </a:p>
          <a:p>
            <a:r>
              <a:rPr lang="en-GB" sz="2800" b="1" dirty="0"/>
              <a:t> </a:t>
            </a:r>
            <a:r>
              <a:rPr lang="en-GB" sz="2800" b="1" dirty="0" smtClean="0"/>
              <a:t>   institute</a:t>
            </a:r>
            <a:r>
              <a:rPr lang="en-GB" sz="2800" b="1" dirty="0"/>
              <a:t>). </a:t>
            </a:r>
            <a:endParaRPr lang="pl-PL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204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1132</Words>
  <Application>Microsoft Office PowerPoint</Application>
  <PresentationFormat>Panoramiczny</PresentationFormat>
  <Paragraphs>96</Paragraphs>
  <Slides>21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Polish Euroforum  2017/05/19 - Katowice  Presentation EU-Project Mapping skills needs and supply in the dairy sector  Prezentacja projektu UE Przyszłość kształcenia kadr dla europejskiego mleczarstwa</vt:lpstr>
      <vt:lpstr>The European Dairy Sector Europejski Sektor Mleczarski</vt:lpstr>
      <vt:lpstr>Prezentacja programu PowerPoint</vt:lpstr>
      <vt:lpstr>Prezentacja programu PowerPoint</vt:lpstr>
      <vt:lpstr>Prezentacja programu PowerPoint</vt:lpstr>
      <vt:lpstr>The Team Zespół</vt:lpstr>
      <vt:lpstr>Prezentacja programu PowerPoint</vt:lpstr>
      <vt:lpstr>Prezentacja programu PowerPoint</vt:lpstr>
      <vt:lpstr>Prezentacja programu PowerPoint</vt:lpstr>
      <vt:lpstr>AEDIL (Association of European Dairy Industry Learning)  AEDIL (Europejskie Stowarzyszenie Kształcenia dla Potrzeb Europejskiego Mleczarstwa)</vt:lpstr>
      <vt:lpstr>Prezentacja programu PowerPoint</vt:lpstr>
      <vt:lpstr>Expected Impact Oczekiwany wkład</vt:lpstr>
      <vt:lpstr>Prezentacja programu PowerPoint</vt:lpstr>
      <vt:lpstr>Prezentacja programu PowerPoint</vt:lpstr>
      <vt:lpstr>Prezentacja programu PowerPoint</vt:lpstr>
      <vt:lpstr>The project will develop a framework for identification, analysis and forecasts of skills needs within the dairy sector  Projekt rozwinie ramowy program w zakresie identyfikacji, analizy i przewidywania zapotrzebowania na umiejętności  w sektorze mleczarskim</vt:lpstr>
      <vt:lpstr>Prezentacja programu PowerPoint</vt:lpstr>
      <vt:lpstr>Prezentacja programu PowerPoint</vt:lpstr>
      <vt:lpstr>Prezentacja programu PowerPoint</vt:lpstr>
      <vt:lpstr>Prezentacja programu PowerPoint</vt:lpstr>
      <vt:lpstr>Overall project management Ogólne zarządzanie projektem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skills needs and supply in the dairy sector</dc:title>
  <dc:creator>Chris Edwards</dc:creator>
  <cp:keywords>Mapping;Skills</cp:keywords>
  <cp:lastModifiedBy>RecS</cp:lastModifiedBy>
  <cp:revision>79</cp:revision>
  <dcterms:created xsi:type="dcterms:W3CDTF">2017-01-06T15:53:53Z</dcterms:created>
  <dcterms:modified xsi:type="dcterms:W3CDTF">2017-05-16T16:46:44Z</dcterms:modified>
</cp:coreProperties>
</file>